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notesMasterIdLst>
    <p:notesMasterId r:id="rId13"/>
  </p:notesMasterIdLst>
  <p:sldIdLst>
    <p:sldId id="258" r:id="rId2"/>
    <p:sldId id="259" r:id="rId3"/>
    <p:sldId id="257" r:id="rId4"/>
    <p:sldId id="260" r:id="rId5"/>
    <p:sldId id="261" r:id="rId6"/>
    <p:sldId id="262" r:id="rId7"/>
    <p:sldId id="263" r:id="rId8"/>
    <p:sldId id="256" r:id="rId9"/>
    <p:sldId id="265" r:id="rId10"/>
    <p:sldId id="266"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31" autoAdjust="0"/>
    <p:restoredTop sz="94660"/>
  </p:normalViewPr>
  <p:slideViewPr>
    <p:cSldViewPr snapToGrid="0">
      <p:cViewPr varScale="1">
        <p:scale>
          <a:sx n="101" d="100"/>
          <a:sy n="101" d="100"/>
        </p:scale>
        <p:origin x="144" y="31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9010D-348D-41C3-8575-DC75092578FD}" type="datetimeFigureOut">
              <a:rPr lang="en-GB" smtClean="0"/>
              <a:t>22/07/2022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01D8DC-08B2-443D-88F9-711183CD9FA4}" type="slidenum">
              <a:rPr lang="en-GB" smtClean="0"/>
              <a:t>‹#›</a:t>
            </a:fld>
            <a:endParaRPr lang="en-GB"/>
          </a:p>
        </p:txBody>
      </p:sp>
    </p:spTree>
    <p:extLst>
      <p:ext uri="{BB962C8B-B14F-4D97-AF65-F5344CB8AC3E}">
        <p14:creationId xmlns:p14="http://schemas.microsoft.com/office/powerpoint/2010/main" val="412965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AB0A93F4-B16E-4C4C-9A33-1658D22AF75B}" type="datetime1">
              <a:rPr lang="en-GB" smtClean="0"/>
              <a:t>22/07/2022</a:t>
            </a:fld>
            <a:endParaRPr lang="en-GB"/>
          </a:p>
        </p:txBody>
      </p:sp>
      <p:sp>
        <p:nvSpPr>
          <p:cNvPr id="5"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927961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8BB43C0-C2C0-4F9C-BBAD-987AD2636B47}" type="datetime1">
              <a:rPr lang="en-GB" smtClean="0"/>
              <a:t>22/07/2022</a:t>
            </a:fld>
            <a:endParaRPr lang="en-GB"/>
          </a:p>
        </p:txBody>
      </p:sp>
      <p:sp>
        <p:nvSpPr>
          <p:cNvPr id="6" name="Footer Placeholder 5"/>
          <p:cNvSpPr>
            <a:spLocks noGrp="1"/>
          </p:cNvSpPr>
          <p:nvPr>
            <p:ph type="ftr" sz="quarter" idx="11"/>
          </p:nvPr>
        </p:nvSpPr>
        <p:spPr/>
        <p:txBody>
          <a:bodyPr/>
          <a:lstStyle/>
          <a:p>
            <a:r>
              <a:rPr lang="en-GB" smtClean="0"/>
              <a:t>sss</a:t>
            </a:r>
            <a:endParaRPr lang="en-GB"/>
          </a:p>
        </p:txBody>
      </p:sp>
      <p:sp>
        <p:nvSpPr>
          <p:cNvPr id="7" name="Slide Number Placeholder 6"/>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3245908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B2AAF4BB-F716-4B2C-94B9-9A2BF733BE2A}" type="datetime1">
              <a:rPr lang="en-GB" smtClean="0"/>
              <a:t>22/07/2022</a:t>
            </a:fld>
            <a:endParaRPr lang="en-GB"/>
          </a:p>
        </p:txBody>
      </p:sp>
      <p:sp>
        <p:nvSpPr>
          <p:cNvPr id="5"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3005301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E36B21A7-0EDF-423F-B6D0-58E4D08DDC7B}" type="datetime1">
              <a:rPr lang="en-GB" smtClean="0"/>
              <a:t>22/07/2022</a:t>
            </a:fld>
            <a:endParaRPr lang="en-GB"/>
          </a:p>
        </p:txBody>
      </p:sp>
      <p:sp>
        <p:nvSpPr>
          <p:cNvPr id="5"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869655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5EC5D78-1810-4305-966A-1988BB7AB2A2}" type="datetime1">
              <a:rPr lang="en-GB" smtClean="0"/>
              <a:t>22/07/2022</a:t>
            </a:fld>
            <a:endParaRPr lang="en-GB"/>
          </a:p>
        </p:txBody>
      </p:sp>
      <p:sp>
        <p:nvSpPr>
          <p:cNvPr id="5"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18952471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9BC835B-B87F-4720-AD1C-F39D961B095B}" type="datetime1">
              <a:rPr lang="en-GB" smtClean="0"/>
              <a:t>22/07/2022</a:t>
            </a:fld>
            <a:endParaRPr lang="en-GB"/>
          </a:p>
        </p:txBody>
      </p:sp>
      <p:sp>
        <p:nvSpPr>
          <p:cNvPr id="4"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18277590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499DF1-AEBD-4D26-B8E5-C992096A40E5}" type="datetime1">
              <a:rPr lang="en-GB" smtClean="0"/>
              <a:t>22/07/2022</a:t>
            </a:fld>
            <a:endParaRPr lang="en-GB"/>
          </a:p>
        </p:txBody>
      </p:sp>
      <p:sp>
        <p:nvSpPr>
          <p:cNvPr id="4"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3989229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52629F-013D-49C7-A09D-19CBB8D91645}" type="datetime1">
              <a:rPr lang="en-GB" smtClean="0"/>
              <a:t>22/07/2022</a:t>
            </a:fld>
            <a:endParaRPr lang="en-GB"/>
          </a:p>
        </p:txBody>
      </p:sp>
      <p:sp>
        <p:nvSpPr>
          <p:cNvPr id="5"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321857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B2744C-6C3F-4D8C-8D0F-755809B674A0}" type="datetime1">
              <a:rPr lang="en-GB" smtClean="0"/>
              <a:t>22/07/2022</a:t>
            </a:fld>
            <a:endParaRPr lang="en-GB"/>
          </a:p>
        </p:txBody>
      </p:sp>
      <p:sp>
        <p:nvSpPr>
          <p:cNvPr id="5"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2773818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3FB306CC-5674-45C8-85CD-7C57F0F6995A}" type="datetime1">
              <a:rPr lang="en-GB" smtClean="0"/>
              <a:t>22/07/2022</a:t>
            </a:fld>
            <a:endParaRPr lang="en-GB"/>
          </a:p>
        </p:txBody>
      </p:sp>
      <p:sp>
        <p:nvSpPr>
          <p:cNvPr id="5"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3829160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E51C16-8C21-47F8-B55E-239EDE16B2B1}" type="datetime1">
              <a:rPr lang="en-GB" smtClean="0"/>
              <a:t>22/07/2022</a:t>
            </a:fld>
            <a:endParaRPr lang="en-GB"/>
          </a:p>
        </p:txBody>
      </p:sp>
      <p:sp>
        <p:nvSpPr>
          <p:cNvPr id="5" name="Footer Placeholder 4"/>
          <p:cNvSpPr>
            <a:spLocks noGrp="1"/>
          </p:cNvSpPr>
          <p:nvPr>
            <p:ph type="ftr" sz="quarter" idx="11"/>
          </p:nvPr>
        </p:nvSpPr>
        <p:spPr/>
        <p:txBody>
          <a:bodyPr/>
          <a:lstStyle/>
          <a:p>
            <a:r>
              <a:rPr lang="en-GB" smtClean="0"/>
              <a:t>sss</a:t>
            </a:r>
            <a:endParaRPr lang="en-GB"/>
          </a:p>
        </p:txBody>
      </p:sp>
      <p:sp>
        <p:nvSpPr>
          <p:cNvPr id="6" name="Slide Number Placeholder 5"/>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1069928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5479D60-9D0C-4566-95EB-1B7CA4FF1CA1}" type="datetime1">
              <a:rPr lang="en-GB" smtClean="0"/>
              <a:t>22/07/2022</a:t>
            </a:fld>
            <a:endParaRPr lang="en-GB"/>
          </a:p>
        </p:txBody>
      </p:sp>
      <p:sp>
        <p:nvSpPr>
          <p:cNvPr id="6" name="Footer Placeholder 5"/>
          <p:cNvSpPr>
            <a:spLocks noGrp="1"/>
          </p:cNvSpPr>
          <p:nvPr>
            <p:ph type="ftr" sz="quarter" idx="11"/>
          </p:nvPr>
        </p:nvSpPr>
        <p:spPr/>
        <p:txBody>
          <a:bodyPr/>
          <a:lstStyle/>
          <a:p>
            <a:r>
              <a:rPr lang="en-GB" smtClean="0"/>
              <a:t>sss</a:t>
            </a:r>
            <a:endParaRPr lang="en-GB"/>
          </a:p>
        </p:txBody>
      </p:sp>
      <p:sp>
        <p:nvSpPr>
          <p:cNvPr id="7" name="Slide Number Placeholder 6"/>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7380027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DDEC65-5973-4805-B750-B17C4D69CE1C}" type="datetime1">
              <a:rPr lang="en-GB" smtClean="0"/>
              <a:t>22/07/2022</a:t>
            </a:fld>
            <a:endParaRPr lang="en-GB"/>
          </a:p>
        </p:txBody>
      </p:sp>
      <p:sp>
        <p:nvSpPr>
          <p:cNvPr id="8" name="Footer Placeholder 7"/>
          <p:cNvSpPr>
            <a:spLocks noGrp="1"/>
          </p:cNvSpPr>
          <p:nvPr>
            <p:ph type="ftr" sz="quarter" idx="11"/>
          </p:nvPr>
        </p:nvSpPr>
        <p:spPr/>
        <p:txBody>
          <a:bodyPr/>
          <a:lstStyle/>
          <a:p>
            <a:r>
              <a:rPr lang="en-GB" smtClean="0"/>
              <a:t>sss</a:t>
            </a:r>
            <a:endParaRPr lang="en-GB"/>
          </a:p>
        </p:txBody>
      </p:sp>
      <p:sp>
        <p:nvSpPr>
          <p:cNvPr id="9" name="Slide Number Placeholder 8"/>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59517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3C434C02-25A1-46FA-95E9-29A8A93307D2}" type="datetime1">
              <a:rPr lang="en-GB" smtClean="0"/>
              <a:t>22/07/2022</a:t>
            </a:fld>
            <a:endParaRPr lang="en-GB"/>
          </a:p>
        </p:txBody>
      </p:sp>
      <p:sp>
        <p:nvSpPr>
          <p:cNvPr id="5" name="Footer Placeholder 3"/>
          <p:cNvSpPr>
            <a:spLocks noGrp="1"/>
          </p:cNvSpPr>
          <p:nvPr>
            <p:ph type="ftr" sz="quarter" idx="11"/>
          </p:nvPr>
        </p:nvSpPr>
        <p:spPr/>
        <p:txBody>
          <a:bodyPr/>
          <a:lstStyle/>
          <a:p>
            <a:r>
              <a:rPr lang="en-GB" smtClean="0"/>
              <a:t>sss</a:t>
            </a:r>
            <a:endParaRPr lang="en-GB"/>
          </a:p>
        </p:txBody>
      </p:sp>
      <p:sp>
        <p:nvSpPr>
          <p:cNvPr id="6" name="Slide Number Placeholder 4"/>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944044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EA386C-45F6-48CA-8685-C4D451AA4BBD}" type="datetime1">
              <a:rPr lang="en-GB" smtClean="0"/>
              <a:t>22/07/2022</a:t>
            </a:fld>
            <a:endParaRPr lang="en-GB"/>
          </a:p>
        </p:txBody>
      </p:sp>
      <p:sp>
        <p:nvSpPr>
          <p:cNvPr id="5" name="Footer Placeholder 2"/>
          <p:cNvSpPr>
            <a:spLocks noGrp="1"/>
          </p:cNvSpPr>
          <p:nvPr>
            <p:ph type="ftr" sz="quarter" idx="11"/>
          </p:nvPr>
        </p:nvSpPr>
        <p:spPr/>
        <p:txBody>
          <a:bodyPr/>
          <a:lstStyle/>
          <a:p>
            <a:r>
              <a:rPr lang="en-GB" smtClean="0"/>
              <a:t>sss</a:t>
            </a:r>
            <a:endParaRPr lang="en-GB"/>
          </a:p>
        </p:txBody>
      </p:sp>
      <p:sp>
        <p:nvSpPr>
          <p:cNvPr id="6" name="Slide Number Placeholder 3"/>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1362317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7FF68BE2-03A1-46EC-9054-E57D378CB701}" type="datetime1">
              <a:rPr lang="en-GB" smtClean="0"/>
              <a:t>22/07/2022</a:t>
            </a:fld>
            <a:endParaRPr lang="en-GB"/>
          </a:p>
        </p:txBody>
      </p:sp>
      <p:sp>
        <p:nvSpPr>
          <p:cNvPr id="5" name="Footer Placeholder 5"/>
          <p:cNvSpPr>
            <a:spLocks noGrp="1"/>
          </p:cNvSpPr>
          <p:nvPr>
            <p:ph type="ftr" sz="quarter" idx="11"/>
          </p:nvPr>
        </p:nvSpPr>
        <p:spPr/>
        <p:txBody>
          <a:bodyPr/>
          <a:lstStyle/>
          <a:p>
            <a:r>
              <a:rPr lang="en-GB" smtClean="0"/>
              <a:t>sss</a:t>
            </a:r>
            <a:endParaRPr lang="en-GB"/>
          </a:p>
        </p:txBody>
      </p:sp>
      <p:sp>
        <p:nvSpPr>
          <p:cNvPr id="6" name="Slide Number Placeholder 6"/>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1814381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79DDEB8-BAD0-41A1-AADB-2D077B8B4B23}" type="datetime1">
              <a:rPr lang="en-GB" smtClean="0"/>
              <a:t>22/07/2022</a:t>
            </a:fld>
            <a:endParaRPr lang="en-GB"/>
          </a:p>
        </p:txBody>
      </p:sp>
      <p:sp>
        <p:nvSpPr>
          <p:cNvPr id="6" name="Footer Placeholder 5"/>
          <p:cNvSpPr>
            <a:spLocks noGrp="1"/>
          </p:cNvSpPr>
          <p:nvPr>
            <p:ph type="ftr" sz="quarter" idx="11"/>
          </p:nvPr>
        </p:nvSpPr>
        <p:spPr/>
        <p:txBody>
          <a:bodyPr/>
          <a:lstStyle/>
          <a:p>
            <a:r>
              <a:rPr lang="en-GB" smtClean="0"/>
              <a:t>sss</a:t>
            </a:r>
            <a:endParaRPr lang="en-GB"/>
          </a:p>
        </p:txBody>
      </p:sp>
      <p:sp>
        <p:nvSpPr>
          <p:cNvPr id="7" name="Slide Number Placeholder 6"/>
          <p:cNvSpPr>
            <a:spLocks noGrp="1"/>
          </p:cNvSpPr>
          <p:nvPr>
            <p:ph type="sldNum" sz="quarter" idx="12"/>
          </p:nvPr>
        </p:nvSpPr>
        <p:spPr/>
        <p:txBody>
          <a:bodyPr/>
          <a:lstStyle/>
          <a:p>
            <a:fld id="{349681E5-362B-431D-97F7-F807E5477905}" type="slidenum">
              <a:rPr lang="en-GB" smtClean="0"/>
              <a:t>‹#›</a:t>
            </a:fld>
            <a:endParaRPr lang="en-GB"/>
          </a:p>
        </p:txBody>
      </p:sp>
    </p:spTree>
    <p:extLst>
      <p:ext uri="{BB962C8B-B14F-4D97-AF65-F5344CB8AC3E}">
        <p14:creationId xmlns:p14="http://schemas.microsoft.com/office/powerpoint/2010/main" val="3253793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AC7CD06-895B-4860-9B7A-F638B48B9853}" type="datetime1">
              <a:rPr lang="en-GB" smtClean="0"/>
              <a:t>22/07/2022</a:t>
            </a:fld>
            <a:endParaRPr lang="en-GB"/>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GB" smtClean="0"/>
              <a:t>sss</a:t>
            </a:r>
            <a:endParaRPr lang="en-GB"/>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49681E5-362B-431D-97F7-F807E5477905}" type="slidenum">
              <a:rPr lang="en-GB" smtClean="0"/>
              <a:t>‹#›</a:t>
            </a:fld>
            <a:endParaRPr lang="en-GB"/>
          </a:p>
        </p:txBody>
      </p:sp>
    </p:spTree>
    <p:extLst>
      <p:ext uri="{BB962C8B-B14F-4D97-AF65-F5344CB8AC3E}">
        <p14:creationId xmlns:p14="http://schemas.microsoft.com/office/powerpoint/2010/main" val="2565091766"/>
      </p:ext>
    </p:extLst>
  </p:cSld>
  <p:clrMap bg1="dk1" tx1="lt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Lst>
  <p:hf sldNum="0" hd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6.xml"/><Relationship Id="rId5" Type="http://schemas.openxmlformats.org/officeDocument/2006/relationships/image" Target="../media/image6.pn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6.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6.png"/><Relationship Id="rId4" Type="http://schemas.openxmlformats.org/officeDocument/2006/relationships/image" Target="../media/image11.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6.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image" Target="../media/image14.jpe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312" y="843243"/>
            <a:ext cx="10574339" cy="1400530"/>
          </a:xfrm>
        </p:spPr>
        <p:txBody>
          <a:bodyPr/>
          <a:lstStyle/>
          <a:p>
            <a:r>
              <a:rPr lang="en-GB" sz="4000" b="1" dirty="0" smtClean="0"/>
              <a:t>Mitigations of an ASMIS </a:t>
            </a:r>
            <a:br>
              <a:rPr lang="en-GB" sz="4000" b="1" dirty="0" smtClean="0"/>
            </a:br>
            <a:r>
              <a:rPr lang="en-GB" sz="4000" b="1" dirty="0" smtClean="0"/>
              <a:t>(Human Factors)</a:t>
            </a:r>
            <a:endParaRPr lang="en-GB" sz="4000" dirty="0"/>
          </a:p>
        </p:txBody>
      </p:sp>
      <p:sp>
        <p:nvSpPr>
          <p:cNvPr id="3" name="Content Placeholder 2"/>
          <p:cNvSpPr>
            <a:spLocks noGrp="1"/>
          </p:cNvSpPr>
          <p:nvPr>
            <p:ph idx="1"/>
          </p:nvPr>
        </p:nvSpPr>
        <p:spPr/>
        <p:txBody>
          <a:bodyPr/>
          <a:lstStyle/>
          <a:p>
            <a:pPr marL="0" indent="0">
              <a:buNone/>
            </a:pPr>
            <a:r>
              <a:rPr lang="en-GB" b="1" dirty="0"/>
              <a:t> </a:t>
            </a:r>
            <a:endParaRPr lang="en-GB" dirty="0"/>
          </a:p>
          <a:p>
            <a:pPr marL="0" indent="0">
              <a:buNone/>
            </a:pPr>
            <a:r>
              <a:rPr lang="en-GB" b="1" dirty="0"/>
              <a:t> </a:t>
            </a:r>
            <a:endParaRPr lang="en-GB" dirty="0"/>
          </a:p>
          <a:p>
            <a:pPr marL="0" indent="0">
              <a:buNone/>
            </a:pPr>
            <a:r>
              <a:rPr lang="en-GB" dirty="0"/>
              <a:t>University of Essex Online</a:t>
            </a:r>
          </a:p>
          <a:p>
            <a:pPr marL="0" indent="0">
              <a:buNone/>
            </a:pPr>
            <a:r>
              <a:rPr lang="en-GB" dirty="0"/>
              <a:t>Master of Cyber Security</a:t>
            </a:r>
          </a:p>
          <a:p>
            <a:pPr marL="0" indent="0">
              <a:buNone/>
            </a:pPr>
            <a:r>
              <a:rPr lang="en-GB" dirty="0"/>
              <a:t> </a:t>
            </a:r>
          </a:p>
          <a:p>
            <a:pPr marL="0" indent="0">
              <a:buNone/>
            </a:pPr>
            <a:r>
              <a:rPr lang="en-GB" dirty="0"/>
              <a:t> </a:t>
            </a:r>
          </a:p>
          <a:p>
            <a:pPr marL="0" indent="0">
              <a:buNone/>
            </a:pPr>
            <a:r>
              <a:rPr lang="en-GB" dirty="0"/>
              <a:t>The Human Factor</a:t>
            </a:r>
          </a:p>
          <a:p>
            <a:pPr marL="0" indent="0">
              <a:buNone/>
            </a:pPr>
            <a:r>
              <a:rPr lang="en-GB" dirty="0"/>
              <a:t>July 2022</a:t>
            </a:r>
          </a:p>
          <a:p>
            <a:endParaRPr lang="en-GB" dirty="0"/>
          </a:p>
        </p:txBody>
      </p:sp>
      <p:sp>
        <p:nvSpPr>
          <p:cNvPr id="4" name="TextBox 3"/>
          <p:cNvSpPr txBox="1"/>
          <p:nvPr/>
        </p:nvSpPr>
        <p:spPr>
          <a:xfrm>
            <a:off x="7350583" y="4589516"/>
            <a:ext cx="3052439" cy="523220"/>
          </a:xfrm>
          <a:prstGeom prst="rect">
            <a:avLst/>
          </a:prstGeom>
          <a:noFill/>
        </p:spPr>
        <p:txBody>
          <a:bodyPr wrap="none" rtlCol="0">
            <a:spAutoFit/>
          </a:bodyPr>
          <a:lstStyle/>
          <a:p>
            <a:pPr marL="285750" indent="-285750">
              <a:buFont typeface="Arial" panose="020B0604020202020204" pitchFamily="34" charset="0"/>
              <a:buChar char="•"/>
            </a:pPr>
            <a:r>
              <a:rPr lang="en-GB" sz="2800" dirty="0" smtClean="0"/>
              <a:t>Mental Models</a:t>
            </a:r>
            <a:endParaRPr lang="en-GB" sz="2800" dirty="0"/>
          </a:p>
        </p:txBody>
      </p:sp>
      <p:sp>
        <p:nvSpPr>
          <p:cNvPr id="5" name="TextBox 4"/>
          <p:cNvSpPr txBox="1"/>
          <p:nvPr/>
        </p:nvSpPr>
        <p:spPr>
          <a:xfrm>
            <a:off x="7350583" y="3713631"/>
            <a:ext cx="2515432" cy="523220"/>
          </a:xfrm>
          <a:prstGeom prst="rect">
            <a:avLst/>
          </a:prstGeom>
          <a:noFill/>
        </p:spPr>
        <p:txBody>
          <a:bodyPr wrap="none" rtlCol="0">
            <a:spAutoFit/>
          </a:bodyPr>
          <a:lstStyle/>
          <a:p>
            <a:pPr marL="285750" indent="-285750">
              <a:buFont typeface="Arial" panose="020B0604020202020204" pitchFamily="34" charset="0"/>
              <a:buChar char="•"/>
            </a:pPr>
            <a:r>
              <a:rPr lang="en-GB" sz="2800" dirty="0" smtClean="0"/>
              <a:t>Habituation</a:t>
            </a:r>
            <a:endParaRPr lang="en-GB" sz="2800" dirty="0"/>
          </a:p>
        </p:txBody>
      </p:sp>
      <p:sp>
        <p:nvSpPr>
          <p:cNvPr id="6" name="TextBox 5"/>
          <p:cNvSpPr txBox="1"/>
          <p:nvPr/>
        </p:nvSpPr>
        <p:spPr>
          <a:xfrm>
            <a:off x="7350583" y="2856216"/>
            <a:ext cx="1212191" cy="523220"/>
          </a:xfrm>
          <a:prstGeom prst="rect">
            <a:avLst/>
          </a:prstGeom>
          <a:noFill/>
        </p:spPr>
        <p:txBody>
          <a:bodyPr wrap="none" rtlCol="0">
            <a:spAutoFit/>
          </a:bodyPr>
          <a:lstStyle/>
          <a:p>
            <a:pPr marL="285750" indent="-285750">
              <a:buFont typeface="Arial" panose="020B0604020202020204" pitchFamily="34" charset="0"/>
              <a:buChar char="•"/>
            </a:pPr>
            <a:r>
              <a:rPr lang="en-GB" sz="2800" dirty="0" smtClean="0"/>
              <a:t>Trust</a:t>
            </a:r>
            <a:endParaRPr lang="en-GB" sz="2800" dirty="0"/>
          </a:p>
        </p:txBody>
      </p:sp>
      <p:pic>
        <p:nvPicPr>
          <p:cNvPr id="15" name="Audio 1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720516186"/>
      </p:ext>
    </p:extLst>
  </p:cSld>
  <p:clrMapOvr>
    <a:masterClrMapping/>
  </p:clrMapOvr>
  <mc:AlternateContent xmlns:mc="http://schemas.openxmlformats.org/markup-compatibility/2006" xmlns:p14="http://schemas.microsoft.com/office/powerpoint/2010/main">
    <mc:Choice Requires="p14">
      <p:transition spd="slow" p14:dur="2000" advTm="30408"/>
    </mc:Choice>
    <mc:Fallback xmlns="">
      <p:transition spd="slow" advTm="304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15"/>
                </p:tgtEl>
              </p:cMediaNode>
            </p:audio>
          </p:childTnLst>
        </p:cTn>
      </p:par>
    </p:tnLst>
    <p:bldLst>
      <p:bldP spid="4" grpId="0"/>
      <p:bldP spid="5" grpId="0"/>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Conclusion</a:t>
            </a:r>
            <a:endParaRPr lang="en-GB" b="1" dirty="0"/>
          </a:p>
        </p:txBody>
      </p:sp>
      <p:pic>
        <p:nvPicPr>
          <p:cNvPr id="4" name="Content Placeholder 3"/>
          <p:cNvPicPr>
            <a:picLocks noGrp="1"/>
          </p:cNvPicPr>
          <p:nvPr>
            <p:ph idx="1"/>
          </p:nvPr>
        </p:nvPicPr>
        <p:blipFill>
          <a:blip r:embed="rId5"/>
          <a:stretch>
            <a:fillRect/>
          </a:stretch>
        </p:blipFill>
        <p:spPr>
          <a:xfrm>
            <a:off x="3675016" y="2002972"/>
            <a:ext cx="4920343" cy="3737655"/>
          </a:xfrm>
          <a:prstGeom prst="rect">
            <a:avLst/>
          </a:prstGeom>
        </p:spPr>
      </p:pic>
      <p:sp>
        <p:nvSpPr>
          <p:cNvPr id="5" name="TextBox 4"/>
          <p:cNvSpPr txBox="1"/>
          <p:nvPr/>
        </p:nvSpPr>
        <p:spPr>
          <a:xfrm>
            <a:off x="3474719" y="5755501"/>
            <a:ext cx="5471370" cy="276999"/>
          </a:xfrm>
          <a:prstGeom prst="rect">
            <a:avLst/>
          </a:prstGeom>
          <a:noFill/>
        </p:spPr>
        <p:txBody>
          <a:bodyPr wrap="none" rtlCol="0">
            <a:spAutoFit/>
          </a:bodyPr>
          <a:lstStyle/>
          <a:p>
            <a:r>
              <a:rPr lang="en-GB" sz="1200" dirty="0" smtClean="0"/>
              <a:t>Figure 9: InfoSec </a:t>
            </a:r>
            <a:r>
              <a:rPr lang="en-GB" sz="1200" dirty="0"/>
              <a:t>Triads: </a:t>
            </a:r>
            <a:r>
              <a:rPr lang="en-GB" sz="1200" dirty="0" smtClean="0"/>
              <a:t>Security/Functionality/Ease-of-use</a:t>
            </a:r>
            <a:r>
              <a:rPr lang="en-GB" sz="1200" dirty="0"/>
              <a:t> </a:t>
            </a:r>
            <a:r>
              <a:rPr lang="en-GB" sz="1200" dirty="0" smtClean="0"/>
              <a:t>(Waite, 2010)</a:t>
            </a:r>
            <a:endParaRPr lang="en-GB" sz="1200" dirty="0"/>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967968167"/>
      </p:ext>
    </p:extLst>
  </p:cSld>
  <p:clrMapOvr>
    <a:masterClrMapping/>
  </p:clrMapOvr>
  <mc:AlternateContent xmlns:mc="http://schemas.openxmlformats.org/markup-compatibility/2006" xmlns:p14="http://schemas.microsoft.com/office/powerpoint/2010/main">
    <mc:Choice Requires="p14">
      <p:transition spd="slow" p14:dur="2000" advTm="148586"/>
    </mc:Choice>
    <mc:Fallback xmlns="">
      <p:transition spd="slow" advTm="148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652388"/>
            <a:ext cx="9404723" cy="756282"/>
          </a:xfrm>
        </p:spPr>
        <p:txBody>
          <a:bodyPr/>
          <a:lstStyle/>
          <a:p>
            <a:r>
              <a:rPr lang="en-GB" b="1" dirty="0" smtClean="0"/>
              <a:t>Appendix - </a:t>
            </a:r>
            <a:r>
              <a:rPr lang="en-GB" sz="4400" b="1" dirty="0"/>
              <a:t>Mitigation </a:t>
            </a:r>
            <a:r>
              <a:rPr lang="en-GB" sz="4400" b="1" dirty="0" smtClean="0"/>
              <a:t>Mapping</a:t>
            </a:r>
            <a:r>
              <a:rPr lang="en-GB" sz="4400" dirty="0"/>
              <a:t/>
            </a:r>
            <a:br>
              <a:rPr lang="en-GB" sz="4400" dirty="0"/>
            </a:br>
            <a:endParaRPr lang="en-GB" dirty="0"/>
          </a:p>
        </p:txBody>
      </p:sp>
      <p:sp>
        <p:nvSpPr>
          <p:cNvPr id="3" name="Content Placeholder 2"/>
          <p:cNvSpPr>
            <a:spLocks noGrp="1"/>
          </p:cNvSpPr>
          <p:nvPr>
            <p:ph idx="1"/>
          </p:nvPr>
        </p:nvSpPr>
        <p:spPr>
          <a:xfrm>
            <a:off x="1103312" y="1966421"/>
            <a:ext cx="8946541" cy="4195481"/>
          </a:xfrm>
        </p:spPr>
        <p:txBody>
          <a:bodyPr>
            <a:normAutofit lnSpcReduction="10000"/>
          </a:bodyPr>
          <a:lstStyle/>
          <a:p>
            <a:pPr marL="0" indent="0">
              <a:buNone/>
            </a:pPr>
            <a:r>
              <a:rPr lang="en-GB" dirty="0" smtClean="0"/>
              <a:t>MENTAL </a:t>
            </a:r>
            <a:r>
              <a:rPr lang="en-GB" dirty="0"/>
              <a:t>MODELS</a:t>
            </a:r>
            <a:endParaRPr lang="en-GB" sz="1800" dirty="0"/>
          </a:p>
          <a:p>
            <a:pPr lvl="1"/>
            <a:r>
              <a:rPr lang="en-GB" dirty="0"/>
              <a:t>Policies</a:t>
            </a:r>
            <a:endParaRPr lang="en-GB" sz="1600" dirty="0"/>
          </a:p>
          <a:p>
            <a:pPr lvl="1"/>
            <a:r>
              <a:rPr lang="en-GB" dirty="0"/>
              <a:t>IT Security Awareness</a:t>
            </a:r>
            <a:endParaRPr lang="en-GB" sz="1600" dirty="0"/>
          </a:p>
          <a:p>
            <a:pPr lvl="1"/>
            <a:r>
              <a:rPr lang="en-GB" dirty="0"/>
              <a:t>UX </a:t>
            </a:r>
            <a:r>
              <a:rPr lang="en-GB" dirty="0" smtClean="0"/>
              <a:t>Design</a:t>
            </a:r>
          </a:p>
          <a:p>
            <a:pPr marL="457200" lvl="1" indent="0">
              <a:buNone/>
            </a:pPr>
            <a:endParaRPr lang="en-GB" sz="1600" dirty="0"/>
          </a:p>
          <a:p>
            <a:pPr marL="0" lvl="0" indent="0">
              <a:buNone/>
            </a:pPr>
            <a:r>
              <a:rPr lang="en-GB" dirty="0"/>
              <a:t>TRUST</a:t>
            </a:r>
            <a:endParaRPr lang="en-GB" sz="1800" dirty="0"/>
          </a:p>
          <a:p>
            <a:pPr lvl="1"/>
            <a:r>
              <a:rPr lang="en-GB" dirty="0"/>
              <a:t>Mock Phishing Campaigns</a:t>
            </a:r>
            <a:endParaRPr lang="en-GB" sz="1600" dirty="0"/>
          </a:p>
          <a:p>
            <a:pPr lvl="1"/>
            <a:r>
              <a:rPr lang="en-GB" dirty="0"/>
              <a:t>IT Security Awareness Training (E.g. anti-Social Engineering</a:t>
            </a:r>
            <a:r>
              <a:rPr lang="en-GB" dirty="0" smtClean="0"/>
              <a:t>)</a:t>
            </a:r>
          </a:p>
          <a:p>
            <a:pPr marL="457200" lvl="1" indent="0">
              <a:buNone/>
            </a:pPr>
            <a:endParaRPr lang="en-GB" sz="1600" dirty="0"/>
          </a:p>
          <a:p>
            <a:pPr marL="0" lvl="0" indent="0">
              <a:buNone/>
            </a:pPr>
            <a:r>
              <a:rPr lang="en-GB" dirty="0"/>
              <a:t>HABITUATION</a:t>
            </a:r>
            <a:endParaRPr lang="en-GB" sz="1800" dirty="0"/>
          </a:p>
          <a:p>
            <a:pPr lvl="1"/>
            <a:r>
              <a:rPr lang="en-GB" dirty="0"/>
              <a:t>UX Design</a:t>
            </a:r>
            <a:endParaRPr lang="en-GB" sz="1600" dirty="0"/>
          </a:p>
        </p:txBody>
      </p:sp>
      <p:sp>
        <p:nvSpPr>
          <p:cNvPr id="4" name="TextBox 3"/>
          <p:cNvSpPr txBox="1"/>
          <p:nvPr/>
        </p:nvSpPr>
        <p:spPr>
          <a:xfrm>
            <a:off x="10049853" y="5792570"/>
            <a:ext cx="1061509" cy="369332"/>
          </a:xfrm>
          <a:prstGeom prst="rect">
            <a:avLst/>
          </a:prstGeom>
          <a:noFill/>
        </p:spPr>
        <p:txBody>
          <a:bodyPr wrap="none" rtlCol="0">
            <a:spAutoFit/>
          </a:bodyPr>
          <a:lstStyle/>
          <a:p>
            <a:r>
              <a:rPr lang="en-GB" b="1" dirty="0" smtClean="0"/>
              <a:t>The End</a:t>
            </a:r>
            <a:endParaRPr lang="en-GB" b="1" dirty="0"/>
          </a:p>
        </p:txBody>
      </p:sp>
      <p:pic>
        <p:nvPicPr>
          <p:cNvPr id="10" name="Audio 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816527241"/>
      </p:ext>
    </p:extLst>
  </p:cSld>
  <p:clrMapOvr>
    <a:masterClrMapping/>
  </p:clrMapOvr>
  <mc:AlternateContent xmlns:mc="http://schemas.openxmlformats.org/markup-compatibility/2006" xmlns:p14="http://schemas.microsoft.com/office/powerpoint/2010/main">
    <mc:Choice Requires="p14">
      <p:transition spd="slow" p14:dur="2000" advTm="11218"/>
    </mc:Choice>
    <mc:Fallback xmlns="">
      <p:transition spd="slow" advTm="11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1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651600"/>
            <a:ext cx="9404723" cy="1400530"/>
          </a:xfrm>
        </p:spPr>
        <p:txBody>
          <a:bodyPr/>
          <a:lstStyle/>
          <a:p>
            <a:r>
              <a:rPr lang="en-GB" b="1" dirty="0" smtClean="0"/>
              <a:t>IT Security Awareness Training</a:t>
            </a:r>
            <a:endParaRPr lang="en-GB" b="1" dirty="0"/>
          </a:p>
        </p:txBody>
      </p:sp>
      <p:pic>
        <p:nvPicPr>
          <p:cNvPr id="4" name="Content Placeholder 3"/>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360800" y="1533600"/>
            <a:ext cx="9000000" cy="4500000"/>
          </a:xfrm>
        </p:spPr>
      </p:pic>
      <p:sp>
        <p:nvSpPr>
          <p:cNvPr id="5" name="TextBox 4"/>
          <p:cNvSpPr txBox="1"/>
          <p:nvPr/>
        </p:nvSpPr>
        <p:spPr>
          <a:xfrm>
            <a:off x="1360800" y="6088102"/>
            <a:ext cx="7164075" cy="553998"/>
          </a:xfrm>
          <a:prstGeom prst="rect">
            <a:avLst/>
          </a:prstGeom>
          <a:noFill/>
        </p:spPr>
        <p:txBody>
          <a:bodyPr wrap="square" rtlCol="0">
            <a:spAutoFit/>
          </a:bodyPr>
          <a:lstStyle/>
          <a:p>
            <a:r>
              <a:rPr lang="en-GB" sz="1200" dirty="0" smtClean="0"/>
              <a:t>Figure 1: Classroom stock photo (Omer, 2014)</a:t>
            </a:r>
            <a:endParaRPr lang="en-GB" sz="1200" dirty="0"/>
          </a:p>
          <a:p>
            <a:endParaRPr lang="en-GB" dirty="0"/>
          </a:p>
        </p:txBody>
      </p:sp>
      <p:sp>
        <p:nvSpPr>
          <p:cNvPr id="3" name="Footer Placeholder 2"/>
          <p:cNvSpPr>
            <a:spLocks noGrp="1"/>
          </p:cNvSpPr>
          <p:nvPr>
            <p:ph type="ftr" sz="quarter" idx="11"/>
          </p:nvPr>
        </p:nvSpPr>
        <p:spPr>
          <a:xfrm rot="5400000" flipH="1">
            <a:off x="8550320" y="3359195"/>
            <a:ext cx="5581650" cy="1415959"/>
          </a:xfrm>
        </p:spPr>
        <p:txBody>
          <a:bodyPr vert="horz"/>
          <a:lstStyle/>
          <a:p>
            <a:r>
              <a:rPr lang="en-GB" dirty="0" smtClean="0"/>
              <a:t>Omer, A. H. (</a:t>
            </a:r>
            <a:r>
              <a:rPr lang="en-GB" dirty="0"/>
              <a:t>2014) 6 Ways E-learning can Support Classroom (ILT) </a:t>
            </a:r>
            <a:r>
              <a:rPr lang="en-GB" dirty="0" smtClean="0"/>
              <a:t>Training. 26 August 2014. </a:t>
            </a:r>
            <a:r>
              <a:rPr lang="en-GB" i="1" dirty="0" smtClean="0"/>
              <a:t>Corporate Training</a:t>
            </a:r>
            <a:r>
              <a:rPr lang="en-GB" dirty="0" smtClean="0"/>
              <a:t>. </a:t>
            </a:r>
            <a:r>
              <a:rPr lang="en-GB" dirty="0"/>
              <a:t>Available from</a:t>
            </a:r>
            <a:r>
              <a:rPr lang="en-GB" dirty="0" smtClean="0"/>
              <a:t>: https</a:t>
            </a:r>
            <a:r>
              <a:rPr lang="en-GB" dirty="0"/>
              <a:t>://blog.commlabindia.com/elearning-design/elearning-support-classroom-training  </a:t>
            </a:r>
            <a:r>
              <a:rPr lang="en-GB" dirty="0" smtClean="0"/>
              <a:t>[Accessed 21 July 2022]. </a:t>
            </a:r>
            <a:endParaRPr lang="en-GB"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61790083"/>
      </p:ext>
    </p:extLst>
  </p:cSld>
  <p:clrMapOvr>
    <a:masterClrMapping/>
  </p:clrMapOvr>
  <mc:AlternateContent xmlns:mc="http://schemas.openxmlformats.org/markup-compatibility/2006" xmlns:p14="http://schemas.microsoft.com/office/powerpoint/2010/main">
    <mc:Choice Requires="p14">
      <p:transition spd="slow" p14:dur="2000" advTm="64872"/>
    </mc:Choice>
    <mc:Fallback xmlns="">
      <p:transition spd="slow" advTm="64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p:cNvPicPr>
          <p:nvPr>
            <p:ph idx="1"/>
          </p:nvPr>
        </p:nvPicPr>
        <p:blipFill>
          <a:blip r:embed="rId5">
            <a:extLst>
              <a:ext uri="{28A0092B-C50C-407E-A947-70E740481C1C}">
                <a14:useLocalDpi xmlns:a14="http://schemas.microsoft.com/office/drawing/2010/main" val="0"/>
              </a:ext>
            </a:extLst>
          </a:blip>
          <a:stretch>
            <a:fillRect/>
          </a:stretch>
        </p:blipFill>
        <p:spPr>
          <a:xfrm>
            <a:off x="752474" y="2019300"/>
            <a:ext cx="5180859" cy="3606496"/>
          </a:xfr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3085" y="2019300"/>
            <a:ext cx="5293899" cy="3606496"/>
          </a:xfrm>
          <a:prstGeom prst="rect">
            <a:avLst/>
          </a:prstGeom>
        </p:spPr>
      </p:pic>
      <p:sp>
        <p:nvSpPr>
          <p:cNvPr id="6" name="TextBox 5"/>
          <p:cNvSpPr txBox="1"/>
          <p:nvPr/>
        </p:nvSpPr>
        <p:spPr>
          <a:xfrm>
            <a:off x="783437" y="5668379"/>
            <a:ext cx="5118932" cy="276999"/>
          </a:xfrm>
          <a:prstGeom prst="rect">
            <a:avLst/>
          </a:prstGeom>
          <a:noFill/>
        </p:spPr>
        <p:txBody>
          <a:bodyPr wrap="square" rtlCol="0">
            <a:spAutoFit/>
          </a:bodyPr>
          <a:lstStyle/>
          <a:p>
            <a:pPr algn="ctr"/>
            <a:r>
              <a:rPr lang="en-GB" sz="1200" dirty="0" smtClean="0"/>
              <a:t>Figure 2: COM-B (</a:t>
            </a:r>
            <a:r>
              <a:rPr lang="en-GB" sz="1200" dirty="0" err="1" smtClean="0"/>
              <a:t>Michie</a:t>
            </a:r>
            <a:r>
              <a:rPr lang="en-GB" sz="1200" dirty="0" smtClean="0"/>
              <a:t> et al., 2011)</a:t>
            </a:r>
            <a:endParaRPr lang="en-GB" sz="1200" dirty="0"/>
          </a:p>
        </p:txBody>
      </p:sp>
      <p:sp>
        <p:nvSpPr>
          <p:cNvPr id="8" name="Title 1"/>
          <p:cNvSpPr txBox="1">
            <a:spLocks/>
          </p:cNvSpPr>
          <p:nvPr/>
        </p:nvSpPr>
        <p:spPr>
          <a:xfrm>
            <a:off x="1356632" y="834446"/>
            <a:ext cx="9144000" cy="1257194"/>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b="1" dirty="0" smtClean="0"/>
              <a:t>Behavioural Models:</a:t>
            </a:r>
            <a:endParaRPr lang="en-GB" dirty="0"/>
          </a:p>
        </p:txBody>
      </p:sp>
      <p:sp>
        <p:nvSpPr>
          <p:cNvPr id="9" name="TextBox 8"/>
          <p:cNvSpPr txBox="1"/>
          <p:nvPr/>
        </p:nvSpPr>
        <p:spPr>
          <a:xfrm>
            <a:off x="6183085" y="5668379"/>
            <a:ext cx="5293899" cy="276999"/>
          </a:xfrm>
          <a:prstGeom prst="rect">
            <a:avLst/>
          </a:prstGeom>
          <a:noFill/>
        </p:spPr>
        <p:txBody>
          <a:bodyPr wrap="square" rtlCol="0">
            <a:spAutoFit/>
          </a:bodyPr>
          <a:lstStyle/>
          <a:p>
            <a:pPr algn="ctr"/>
            <a:r>
              <a:rPr lang="en-GB" sz="1200" dirty="0" smtClean="0"/>
              <a:t>Figure 3: B=MAT (ENISA, 2018)</a:t>
            </a:r>
            <a:endParaRPr lang="en-GB" sz="1200" dirty="0"/>
          </a:p>
        </p:txBody>
      </p:sp>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3432120493"/>
      </p:ext>
    </p:extLst>
  </p:cSld>
  <p:clrMapOvr>
    <a:masterClrMapping/>
  </p:clrMapOvr>
  <mc:AlternateContent xmlns:mc="http://schemas.openxmlformats.org/markup-compatibility/2006" xmlns:p14="http://schemas.microsoft.com/office/powerpoint/2010/main">
    <mc:Choice Requires="p14">
      <p:transition spd="slow" p14:dur="2000" advTm="10923"/>
    </mc:Choice>
    <mc:Fallback xmlns="">
      <p:transition spd="slow" advTm="10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652388"/>
            <a:ext cx="9404723" cy="1400530"/>
          </a:xfrm>
        </p:spPr>
        <p:txBody>
          <a:bodyPr/>
          <a:lstStyle/>
          <a:p>
            <a:r>
              <a:rPr lang="en-GB" b="1" dirty="0" smtClean="0"/>
              <a:t>Policies</a:t>
            </a:r>
            <a:endParaRPr lang="en-GB" b="1" dirty="0"/>
          </a:p>
        </p:txBody>
      </p:sp>
      <p:pic>
        <p:nvPicPr>
          <p:cNvPr id="4" name="Content Placeholder 3"/>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360800" y="1533600"/>
            <a:ext cx="9000000" cy="4500000"/>
          </a:xfrm>
        </p:spPr>
      </p:pic>
      <p:sp>
        <p:nvSpPr>
          <p:cNvPr id="5" name="TextBox 4"/>
          <p:cNvSpPr txBox="1"/>
          <p:nvPr/>
        </p:nvSpPr>
        <p:spPr>
          <a:xfrm>
            <a:off x="1317069" y="6088102"/>
            <a:ext cx="7200000" cy="553998"/>
          </a:xfrm>
          <a:prstGeom prst="rect">
            <a:avLst/>
          </a:prstGeom>
          <a:noFill/>
        </p:spPr>
        <p:txBody>
          <a:bodyPr wrap="square" rtlCol="0">
            <a:spAutoFit/>
          </a:bodyPr>
          <a:lstStyle/>
          <a:p>
            <a:r>
              <a:rPr lang="en-GB" sz="1200" dirty="0" smtClean="0"/>
              <a:t>Figure 4: Policies folder stock photo (</a:t>
            </a:r>
            <a:r>
              <a:rPr lang="en-GB" sz="1200" dirty="0" err="1" smtClean="0"/>
              <a:t>CommLab</a:t>
            </a:r>
            <a:r>
              <a:rPr lang="en-GB" sz="1200" dirty="0" smtClean="0"/>
              <a:t> India, 2014)</a:t>
            </a:r>
            <a:endParaRPr lang="en-GB" sz="1200" dirty="0"/>
          </a:p>
          <a:p>
            <a:endParaRPr lang="en-GB" dirty="0"/>
          </a:p>
        </p:txBody>
      </p:sp>
      <p:sp>
        <p:nvSpPr>
          <p:cNvPr id="3" name="Footer Placeholder 2"/>
          <p:cNvSpPr>
            <a:spLocks noGrp="1"/>
          </p:cNvSpPr>
          <p:nvPr>
            <p:ph type="ftr" sz="quarter" idx="11"/>
          </p:nvPr>
        </p:nvSpPr>
        <p:spPr>
          <a:xfrm rot="5400000">
            <a:off x="8687852" y="3366917"/>
            <a:ext cx="5477690" cy="1286764"/>
          </a:xfrm>
        </p:spPr>
        <p:txBody>
          <a:bodyPr vert="horz"/>
          <a:lstStyle/>
          <a:p>
            <a:r>
              <a:rPr lang="en-GB" dirty="0" smtClean="0"/>
              <a:t>The Purbeck School. (N.D.) Policies. Available from: https://www.purbeck.dorset.sch.uk/information/policies [Accessed 21 July 2022].</a:t>
            </a:r>
            <a:endParaRPr lang="en-GB"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829911445"/>
      </p:ext>
    </p:extLst>
  </p:cSld>
  <p:clrMapOvr>
    <a:masterClrMapping/>
  </p:clrMapOvr>
  <mc:AlternateContent xmlns:mc="http://schemas.openxmlformats.org/markup-compatibility/2006" xmlns:p14="http://schemas.microsoft.com/office/powerpoint/2010/main">
    <mc:Choice Requires="p14">
      <p:transition spd="slow" p14:dur="2000" advTm="53091"/>
    </mc:Choice>
    <mc:Fallback xmlns="">
      <p:transition spd="slow" advTm="53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652388"/>
            <a:ext cx="9404723" cy="1400530"/>
          </a:xfrm>
        </p:spPr>
        <p:txBody>
          <a:bodyPr/>
          <a:lstStyle/>
          <a:p>
            <a:r>
              <a:rPr lang="en-GB" b="1" dirty="0" smtClean="0"/>
              <a:t>Mock </a:t>
            </a:r>
            <a:r>
              <a:rPr lang="en-GB" b="1" smtClean="0"/>
              <a:t>Phishing Campaigns</a:t>
            </a:r>
            <a:endParaRPr lang="en-GB" b="1" dirty="0"/>
          </a:p>
        </p:txBody>
      </p:sp>
      <p:pic>
        <p:nvPicPr>
          <p:cNvPr id="4" name="Content Placeholder 3"/>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360800" y="1533600"/>
            <a:ext cx="9000000" cy="4500000"/>
          </a:xfrm>
        </p:spPr>
      </p:pic>
      <p:sp>
        <p:nvSpPr>
          <p:cNvPr id="3" name="TextBox 2"/>
          <p:cNvSpPr txBox="1"/>
          <p:nvPr/>
        </p:nvSpPr>
        <p:spPr>
          <a:xfrm>
            <a:off x="1360800" y="6060301"/>
            <a:ext cx="7867650" cy="276999"/>
          </a:xfrm>
          <a:prstGeom prst="rect">
            <a:avLst/>
          </a:prstGeom>
          <a:noFill/>
        </p:spPr>
        <p:txBody>
          <a:bodyPr wrap="square" rtlCol="0">
            <a:spAutoFit/>
          </a:bodyPr>
          <a:lstStyle/>
          <a:p>
            <a:r>
              <a:rPr lang="en-GB" sz="1200" dirty="0" smtClean="0"/>
              <a:t>Figure 5: Phishing attack stock photo (The Purbeck School, N.D.)</a:t>
            </a:r>
            <a:endParaRPr lang="en-GB" sz="1200" dirty="0"/>
          </a:p>
        </p:txBody>
      </p:sp>
      <p:sp>
        <p:nvSpPr>
          <p:cNvPr id="5" name="Footer Placeholder 4"/>
          <p:cNvSpPr>
            <a:spLocks noGrp="1"/>
          </p:cNvSpPr>
          <p:nvPr>
            <p:ph type="ftr" sz="quarter" idx="11"/>
          </p:nvPr>
        </p:nvSpPr>
        <p:spPr>
          <a:xfrm rot="5400000">
            <a:off x="8686800" y="3402931"/>
            <a:ext cx="5577837" cy="1332302"/>
          </a:xfrm>
        </p:spPr>
        <p:txBody>
          <a:bodyPr/>
          <a:lstStyle/>
          <a:p>
            <a:r>
              <a:rPr lang="en-GB" dirty="0" smtClean="0"/>
              <a:t>PYMNTS. (2018) Phishing Scam Masquerades As Square To Target Businesses. Available from: https://www.pymnts.com/news/security-and-risk/2018/square-phishing-scam-cybersecurity-hacking [Accessed 21 July 2022].</a:t>
            </a:r>
            <a:endParaRPr lang="en-GB" dirty="0"/>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758642363"/>
      </p:ext>
    </p:extLst>
  </p:cSld>
  <p:clrMapOvr>
    <a:masterClrMapping/>
  </p:clrMapOvr>
  <mc:AlternateContent xmlns:mc="http://schemas.openxmlformats.org/markup-compatibility/2006" xmlns:p14="http://schemas.microsoft.com/office/powerpoint/2010/main">
    <mc:Choice Requires="p14">
      <p:transition spd="slow" p14:dur="2000" advTm="70402"/>
    </mc:Choice>
    <mc:Fallback xmlns="">
      <p:transition spd="slow" advTm="70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652388"/>
            <a:ext cx="9404723" cy="1400530"/>
          </a:xfrm>
        </p:spPr>
        <p:txBody>
          <a:bodyPr/>
          <a:lstStyle/>
          <a:p>
            <a:r>
              <a:rPr lang="en-GB" b="1" dirty="0" smtClean="0"/>
              <a:t>User Experience (UX) Design</a:t>
            </a:r>
            <a:endParaRPr lang="en-GB" b="1" dirty="0"/>
          </a:p>
        </p:txBody>
      </p:sp>
      <p:pic>
        <p:nvPicPr>
          <p:cNvPr id="4" name="Content Placeholder 3"/>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1360800" y="1533600"/>
            <a:ext cx="9000000" cy="4500000"/>
          </a:xfrm>
        </p:spPr>
      </p:pic>
      <p:sp>
        <p:nvSpPr>
          <p:cNvPr id="5" name="TextBox 4"/>
          <p:cNvSpPr txBox="1"/>
          <p:nvPr/>
        </p:nvSpPr>
        <p:spPr>
          <a:xfrm>
            <a:off x="1360800" y="6060301"/>
            <a:ext cx="7200000" cy="276999"/>
          </a:xfrm>
          <a:prstGeom prst="rect">
            <a:avLst/>
          </a:prstGeom>
          <a:noFill/>
        </p:spPr>
        <p:txBody>
          <a:bodyPr wrap="square" rtlCol="0">
            <a:spAutoFit/>
          </a:bodyPr>
          <a:lstStyle/>
          <a:p>
            <a:r>
              <a:rPr lang="en-GB" sz="1200" dirty="0" smtClean="0"/>
              <a:t>Figure 6: Design board stock photo (</a:t>
            </a:r>
            <a:r>
              <a:rPr lang="en-GB" sz="1200" dirty="0" err="1" smtClean="0"/>
              <a:t>Minhas</a:t>
            </a:r>
            <a:r>
              <a:rPr lang="en-GB" sz="1200" dirty="0" smtClean="0"/>
              <a:t>, 2018)</a:t>
            </a:r>
            <a:endParaRPr lang="en-GB" sz="1200" dirty="0"/>
          </a:p>
        </p:txBody>
      </p:sp>
      <p:sp>
        <p:nvSpPr>
          <p:cNvPr id="3" name="Footer Placeholder 2"/>
          <p:cNvSpPr>
            <a:spLocks noGrp="1"/>
          </p:cNvSpPr>
          <p:nvPr>
            <p:ph type="ftr" sz="quarter" idx="11"/>
          </p:nvPr>
        </p:nvSpPr>
        <p:spPr>
          <a:xfrm rot="5400000">
            <a:off x="8657874" y="3373074"/>
            <a:ext cx="5500706" cy="1332301"/>
          </a:xfrm>
        </p:spPr>
        <p:txBody>
          <a:bodyPr/>
          <a:lstStyle/>
          <a:p>
            <a:r>
              <a:rPr lang="en-GB" dirty="0" err="1" smtClean="0"/>
              <a:t>Minhas</a:t>
            </a:r>
            <a:r>
              <a:rPr lang="en-GB" dirty="0" smtClean="0"/>
              <a:t>, S. (2018) What Makes UX Design Your Passion?. 31 January 2018. </a:t>
            </a:r>
            <a:r>
              <a:rPr lang="en-GB" i="1" dirty="0" err="1" smtClean="0"/>
              <a:t>Prototypr</a:t>
            </a:r>
            <a:r>
              <a:rPr lang="en-GB" i="1" dirty="0" smtClean="0"/>
              <a:t>. </a:t>
            </a:r>
            <a:r>
              <a:rPr lang="en-GB" dirty="0" smtClean="0"/>
              <a:t>Available from: https://blog.prototypr.io/what-makes-ux-design-your-passion-31a6fcf0da4f [Accessed 21 July 2022]. </a:t>
            </a:r>
            <a:endParaRPr lang="en-GB"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61979660"/>
      </p:ext>
    </p:extLst>
  </p:cSld>
  <p:clrMapOvr>
    <a:masterClrMapping/>
  </p:clrMapOvr>
  <mc:AlternateContent xmlns:mc="http://schemas.openxmlformats.org/markup-compatibility/2006" xmlns:p14="http://schemas.microsoft.com/office/powerpoint/2010/main">
    <mc:Choice Requires="p14">
      <p:transition spd="slow" p14:dur="2000" advTm="106274"/>
    </mc:Choice>
    <mc:Fallback xmlns="">
      <p:transition spd="slow" advTm="1062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smtClean="0"/>
              <a:t>Legal, Social, and Ethical Considerations</a:t>
            </a:r>
            <a:endParaRPr lang="en-GB" b="1" dirty="0"/>
          </a:p>
        </p:txBody>
      </p:sp>
      <p:pic>
        <p:nvPicPr>
          <p:cNvPr id="4" name="Content Placeholder 3"/>
          <p:cNvPicPr>
            <a:picLocks noGrp="1"/>
          </p:cNvPicPr>
          <p:nvPr>
            <p:ph idx="1"/>
          </p:nvPr>
        </p:nvPicPr>
        <p:blipFill>
          <a:blip r:embed="rId4">
            <a:extLst>
              <a:ext uri="{28A0092B-C50C-407E-A947-70E740481C1C}">
                <a14:useLocalDpi xmlns:a14="http://schemas.microsoft.com/office/drawing/2010/main" val="0"/>
              </a:ext>
            </a:extLst>
          </a:blip>
          <a:stretch>
            <a:fillRect/>
          </a:stretch>
        </p:blipFill>
        <p:spPr>
          <a:xfrm>
            <a:off x="2348564" y="2098199"/>
            <a:ext cx="7200000" cy="3600000"/>
          </a:xfrm>
        </p:spPr>
      </p:pic>
      <p:sp>
        <p:nvSpPr>
          <p:cNvPr id="3" name="Rectangle 2"/>
          <p:cNvSpPr/>
          <p:nvPr/>
        </p:nvSpPr>
        <p:spPr>
          <a:xfrm>
            <a:off x="2348564" y="5755501"/>
            <a:ext cx="6096000" cy="276999"/>
          </a:xfrm>
          <a:prstGeom prst="rect">
            <a:avLst/>
          </a:prstGeom>
        </p:spPr>
        <p:txBody>
          <a:bodyPr>
            <a:spAutoFit/>
          </a:bodyPr>
          <a:lstStyle/>
          <a:p>
            <a:r>
              <a:rPr lang="en-GB" sz="1200" dirty="0"/>
              <a:t>Figure 7: Men holding </a:t>
            </a:r>
            <a:r>
              <a:rPr lang="en-GB" sz="1200" dirty="0" smtClean="0"/>
              <a:t>arrows </a:t>
            </a:r>
            <a:r>
              <a:rPr lang="en-GB" sz="1200" dirty="0"/>
              <a:t>stock photo (Millet &amp; Jett, 2016)</a:t>
            </a:r>
          </a:p>
        </p:txBody>
      </p:sp>
      <p:sp>
        <p:nvSpPr>
          <p:cNvPr id="5" name="Footer Placeholder 4"/>
          <p:cNvSpPr>
            <a:spLocks noGrp="1"/>
          </p:cNvSpPr>
          <p:nvPr>
            <p:ph type="ftr" sz="quarter" idx="11"/>
          </p:nvPr>
        </p:nvSpPr>
        <p:spPr>
          <a:xfrm rot="5400000">
            <a:off x="8640427" y="3355628"/>
            <a:ext cx="5661873" cy="1541417"/>
          </a:xfrm>
        </p:spPr>
        <p:txBody>
          <a:bodyPr/>
          <a:lstStyle/>
          <a:p>
            <a:r>
              <a:rPr lang="en-GB" dirty="0" smtClean="0"/>
              <a:t>Miller, G. D. &amp; Jett, K. L. (2016) SIX WAYS TO TEACH ETHICS. Available from: https://sfmagazine.com/post-entry/may-2016-six-ways-to-teach-ethics/ [Accessed 21 July 2022].</a:t>
            </a:r>
            <a:endParaRPr lang="en-GB"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353093512"/>
      </p:ext>
    </p:extLst>
  </p:cSld>
  <p:clrMapOvr>
    <a:masterClrMapping/>
  </p:clrMapOvr>
  <mc:AlternateContent xmlns:mc="http://schemas.openxmlformats.org/markup-compatibility/2006" xmlns:p14="http://schemas.microsoft.com/office/powerpoint/2010/main">
    <mc:Choice Requires="p14">
      <p:transition spd="slow" p14:dur="2000" advTm="5032"/>
    </mc:Choice>
    <mc:Fallback xmlns="">
      <p:transition spd="slow" advTm="5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47800" y="444090"/>
            <a:ext cx="9144000" cy="1257194"/>
          </a:xfrm>
        </p:spPr>
        <p:txBody>
          <a:bodyPr/>
          <a:lstStyle/>
          <a:p>
            <a:r>
              <a:rPr lang="en-GB" sz="4000" b="1" dirty="0"/>
              <a:t>The Menlo Report</a:t>
            </a:r>
            <a:r>
              <a:rPr lang="en-GB" sz="4000" b="1" dirty="0" smtClean="0"/>
              <a:t>:</a:t>
            </a:r>
            <a:endParaRPr lang="en-GB" sz="4000" dirty="0"/>
          </a:p>
        </p:txBody>
      </p:sp>
      <p:sp>
        <p:nvSpPr>
          <p:cNvPr id="4" name="Rectangle 3"/>
          <p:cNvSpPr/>
          <p:nvPr/>
        </p:nvSpPr>
        <p:spPr>
          <a:xfrm>
            <a:off x="3048000" y="1701284"/>
            <a:ext cx="6096000" cy="265457"/>
          </a:xfrm>
          <a:prstGeom prst="rect">
            <a:avLst/>
          </a:prstGeom>
        </p:spPr>
        <p:txBody>
          <a:bodyPr>
            <a:spAutoFit/>
          </a:bodyPr>
          <a:lstStyle/>
          <a:p>
            <a:pPr marL="342900" lvl="0" indent="-342900">
              <a:lnSpc>
                <a:spcPct val="107000"/>
              </a:lnSpc>
              <a:spcAft>
                <a:spcPts val="0"/>
              </a:spcAft>
              <a:buFont typeface="Symbol" panose="05050102010706020507" pitchFamily="18" charset="2"/>
              <a:buChar char=""/>
            </a:pPr>
            <a:endParaRPr lang="en-GB" sz="11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5" name="TextBox 4"/>
          <p:cNvSpPr txBox="1"/>
          <p:nvPr/>
        </p:nvSpPr>
        <p:spPr>
          <a:xfrm>
            <a:off x="1740513" y="2102921"/>
            <a:ext cx="8710974" cy="1265090"/>
          </a:xfrm>
          <a:prstGeom prst="rect">
            <a:avLst/>
          </a:prstGeom>
          <a:noFill/>
        </p:spPr>
        <p:txBody>
          <a:bodyPr wrap="none" rtlCol="0">
            <a:spAutoFit/>
          </a:bodyPr>
          <a:lstStyle/>
          <a:p>
            <a:pPr marL="285750" lvl="0" indent="-285750">
              <a:lnSpc>
                <a:spcPct val="107000"/>
              </a:lnSpc>
              <a:buFont typeface="Arial" panose="020B0604020202020204" pitchFamily="34" charset="0"/>
              <a:buChar char="•"/>
            </a:pPr>
            <a:r>
              <a:rPr lang="en-GB" sz="1200" dirty="0"/>
              <a:t>Respect for Persons</a:t>
            </a:r>
          </a:p>
          <a:p>
            <a:pPr marL="742950" lvl="1" indent="-285750">
              <a:lnSpc>
                <a:spcPct val="107000"/>
              </a:lnSpc>
              <a:buFont typeface="Courier New" panose="02070309020205020404" pitchFamily="49" charset="0"/>
              <a:buChar char="o"/>
            </a:pPr>
            <a:r>
              <a:rPr lang="en-GB" sz="1200" dirty="0"/>
              <a:t>Participation as a research subject is voluntary and follows from informed consent</a:t>
            </a:r>
          </a:p>
          <a:p>
            <a:pPr marL="742950" lvl="1" indent="-285750">
              <a:lnSpc>
                <a:spcPct val="107000"/>
              </a:lnSpc>
              <a:buFont typeface="Courier New" panose="02070309020205020404" pitchFamily="49" charset="0"/>
              <a:buChar char="o"/>
            </a:pPr>
            <a:r>
              <a:rPr lang="en-GB" sz="1200" dirty="0"/>
              <a:t>It requires that individuals are treated as autonomous agents and their </a:t>
            </a:r>
            <a:r>
              <a:rPr lang="en-GB" sz="1200" dirty="0" err="1"/>
              <a:t>righ</a:t>
            </a:r>
            <a:r>
              <a:rPr lang="en-GB" sz="1200" dirty="0"/>
              <a:t> to determine their own best interest is respected</a:t>
            </a:r>
          </a:p>
          <a:p>
            <a:pPr marL="742950" lvl="1" indent="-285750">
              <a:lnSpc>
                <a:spcPct val="107000"/>
              </a:lnSpc>
              <a:buFont typeface="Courier New" panose="02070309020205020404" pitchFamily="49" charset="0"/>
              <a:buChar char="o"/>
            </a:pPr>
            <a:r>
              <a:rPr lang="en-GB" sz="1200" dirty="0"/>
              <a:t>Researchers should respect individuals who are not targets of research yet are impacted</a:t>
            </a:r>
          </a:p>
          <a:p>
            <a:pPr marL="1200150" lvl="2" indent="-285750">
              <a:lnSpc>
                <a:spcPct val="107000"/>
              </a:lnSpc>
              <a:buFont typeface="Courier New" panose="02070309020205020404" pitchFamily="49" charset="0"/>
              <a:buChar char="o"/>
            </a:pPr>
            <a:r>
              <a:rPr lang="en-GB" sz="1200" dirty="0"/>
              <a:t>Individuals with diminished autonomy, who are incapable of deciding for themselves are entitled to protection</a:t>
            </a:r>
          </a:p>
          <a:p>
            <a:endParaRPr lang="en-GB" sz="1200" dirty="0"/>
          </a:p>
        </p:txBody>
      </p:sp>
      <p:sp>
        <p:nvSpPr>
          <p:cNvPr id="6" name="TextBox 5"/>
          <p:cNvSpPr txBox="1"/>
          <p:nvPr/>
        </p:nvSpPr>
        <p:spPr>
          <a:xfrm>
            <a:off x="1740513" y="3307495"/>
            <a:ext cx="8927487" cy="646331"/>
          </a:xfrm>
          <a:prstGeom prst="rect">
            <a:avLst/>
          </a:prstGeom>
          <a:noFill/>
        </p:spPr>
        <p:txBody>
          <a:bodyPr wrap="square" rtlCol="0">
            <a:spAutoFit/>
          </a:bodyPr>
          <a:lstStyle/>
          <a:p>
            <a:pPr marL="285750" indent="-285750">
              <a:buFont typeface="Arial" panose="020B0604020202020204" pitchFamily="34" charset="0"/>
              <a:buChar char="•"/>
            </a:pPr>
            <a:r>
              <a:rPr lang="en-GB" sz="1200" dirty="0" smtClean="0"/>
              <a:t>Beneficence</a:t>
            </a:r>
          </a:p>
          <a:p>
            <a:pPr marL="742950" lvl="1" indent="-285750">
              <a:buFont typeface="Courier New" panose="02070309020205020404" pitchFamily="49" charset="0"/>
              <a:buChar char="o"/>
            </a:pPr>
            <a:r>
              <a:rPr lang="en-GB" sz="1200" dirty="0" smtClean="0"/>
              <a:t>This </a:t>
            </a:r>
            <a:r>
              <a:rPr lang="en-GB" sz="1200" dirty="0"/>
              <a:t>ensures no harm is done to any humans / users.  It is achieved by maximising the probable benefits and minimising any potential harms.  It requires systematically assessing both risks of harm, as well as the </a:t>
            </a:r>
            <a:r>
              <a:rPr lang="en-GB" sz="1200" dirty="0" smtClean="0"/>
              <a:t>benefits</a:t>
            </a:r>
            <a:endParaRPr lang="en-GB" sz="1200" dirty="0"/>
          </a:p>
        </p:txBody>
      </p:sp>
      <p:sp>
        <p:nvSpPr>
          <p:cNvPr id="7" name="TextBox 6"/>
          <p:cNvSpPr txBox="1"/>
          <p:nvPr/>
        </p:nvSpPr>
        <p:spPr>
          <a:xfrm>
            <a:off x="1740511" y="5260894"/>
            <a:ext cx="8927489" cy="646331"/>
          </a:xfrm>
          <a:prstGeom prst="rect">
            <a:avLst/>
          </a:prstGeom>
          <a:noFill/>
        </p:spPr>
        <p:txBody>
          <a:bodyPr wrap="square" rtlCol="0">
            <a:spAutoFit/>
          </a:bodyPr>
          <a:lstStyle/>
          <a:p>
            <a:pPr marL="285750" indent="-285750">
              <a:buFont typeface="Arial" panose="020B0604020202020204" pitchFamily="34" charset="0"/>
              <a:buChar char="•"/>
            </a:pPr>
            <a:r>
              <a:rPr lang="en-GB" sz="1200" dirty="0" smtClean="0"/>
              <a:t>Respect for Law and </a:t>
            </a:r>
            <a:r>
              <a:rPr lang="en-GB" sz="1200" smtClean="0"/>
              <a:t>Public Interest</a:t>
            </a:r>
            <a:endParaRPr lang="en-GB" sz="1200" dirty="0" smtClean="0"/>
          </a:p>
          <a:p>
            <a:pPr marL="742950" lvl="1" indent="-285750">
              <a:buFont typeface="Courier New" panose="02070309020205020404" pitchFamily="49" charset="0"/>
              <a:buChar char="o"/>
            </a:pPr>
            <a:r>
              <a:rPr lang="en-GB" sz="1200" dirty="0" smtClean="0"/>
              <a:t>Ensures that researchers or designers engage in legal due diligence and that the methods employed, as well as research results, are transparent.  It also ensures accountability of actions.</a:t>
            </a:r>
            <a:endParaRPr lang="en-GB" sz="1200" dirty="0"/>
          </a:p>
        </p:txBody>
      </p:sp>
      <p:sp>
        <p:nvSpPr>
          <p:cNvPr id="8" name="TextBox 7"/>
          <p:cNvSpPr txBox="1"/>
          <p:nvPr/>
        </p:nvSpPr>
        <p:spPr>
          <a:xfrm>
            <a:off x="1740511" y="4165957"/>
            <a:ext cx="8927489" cy="882806"/>
          </a:xfrm>
          <a:prstGeom prst="rect">
            <a:avLst/>
          </a:prstGeom>
          <a:noFill/>
        </p:spPr>
        <p:txBody>
          <a:bodyPr wrap="square" rtlCol="0">
            <a:spAutoFit/>
          </a:bodyPr>
          <a:lstStyle/>
          <a:p>
            <a:pPr marL="269875" lvl="0" indent="-269875">
              <a:lnSpc>
                <a:spcPct val="107000"/>
              </a:lnSpc>
              <a:buFont typeface="Arial" panose="020B0604020202020204" pitchFamily="34" charset="0"/>
              <a:buChar char="•"/>
            </a:pPr>
            <a:r>
              <a:rPr lang="en-GB" sz="1200" dirty="0" smtClean="0"/>
              <a:t>Justice</a:t>
            </a:r>
          </a:p>
          <a:p>
            <a:pPr marL="742950" lvl="1" indent="-285750">
              <a:lnSpc>
                <a:spcPct val="107000"/>
              </a:lnSpc>
              <a:buFont typeface="Courier New" panose="02070309020205020404" pitchFamily="49" charset="0"/>
              <a:buChar char="o"/>
            </a:pPr>
            <a:r>
              <a:rPr lang="en-GB" sz="1200" dirty="0" smtClean="0"/>
              <a:t>Each person deserves equal consideration in how they are treated, and that benefits of research should be fairly distributed according to the individual need, effort, societal contribution, and merit.  It also states the selection of subjects be fair, and burdens should be allocated equitably across the impacted subjects.</a:t>
            </a:r>
            <a:endParaRPr lang="en-GB" sz="1200" dirty="0"/>
          </a:p>
        </p:txBody>
      </p:sp>
      <p:sp>
        <p:nvSpPr>
          <p:cNvPr id="3" name="TextBox 2"/>
          <p:cNvSpPr txBox="1"/>
          <p:nvPr/>
        </p:nvSpPr>
        <p:spPr>
          <a:xfrm>
            <a:off x="7715793" y="6279999"/>
            <a:ext cx="3547766" cy="276999"/>
          </a:xfrm>
          <a:prstGeom prst="rect">
            <a:avLst/>
          </a:prstGeom>
          <a:noFill/>
        </p:spPr>
        <p:txBody>
          <a:bodyPr wrap="none" rtlCol="0">
            <a:spAutoFit/>
          </a:bodyPr>
          <a:lstStyle/>
          <a:p>
            <a:r>
              <a:rPr lang="en-GB" sz="1200" dirty="0"/>
              <a:t>U.S. Department of Homeland Security (2012</a:t>
            </a:r>
            <a:r>
              <a:rPr lang="en-GB" sz="1200" dirty="0" smtClean="0"/>
              <a:t>)</a:t>
            </a:r>
            <a:endParaRPr lang="en-GB" sz="1200" dirty="0"/>
          </a:p>
        </p:txBody>
      </p:sp>
      <p:sp>
        <p:nvSpPr>
          <p:cNvPr id="9" name="Footer Placeholder 8"/>
          <p:cNvSpPr>
            <a:spLocks noGrp="1"/>
          </p:cNvSpPr>
          <p:nvPr>
            <p:ph type="ftr" sz="quarter" idx="11"/>
          </p:nvPr>
        </p:nvSpPr>
        <p:spPr/>
        <p:txBody>
          <a:bodyPr/>
          <a:lstStyle/>
          <a:p>
            <a:endParaRPr lang="en-GB" dirty="0"/>
          </a:p>
          <a:p>
            <a:endParaRPr lang="en-GB" dirty="0"/>
          </a:p>
        </p:txBody>
      </p:sp>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366500" y="6032500"/>
            <a:ext cx="609600" cy="609600"/>
          </a:xfrm>
          <a:prstGeom prst="rect">
            <a:avLst/>
          </a:prstGeom>
        </p:spPr>
      </p:pic>
    </p:spTree>
    <p:custDataLst>
      <p:tags r:id="rId1"/>
    </p:custDataLst>
    <p:extLst>
      <p:ext uri="{BB962C8B-B14F-4D97-AF65-F5344CB8AC3E}">
        <p14:creationId xmlns:p14="http://schemas.microsoft.com/office/powerpoint/2010/main" val="1128620445"/>
      </p:ext>
    </p:extLst>
  </p:cSld>
  <p:clrMapOvr>
    <a:masterClrMapping/>
  </p:clrMapOvr>
  <mc:AlternateContent xmlns:mc="http://schemas.openxmlformats.org/markup-compatibility/2006" xmlns:p14="http://schemas.microsoft.com/office/powerpoint/2010/main">
    <mc:Choice Requires="p14">
      <p:transition spd="slow" p14:dur="2000" advTm="85585"/>
    </mc:Choice>
    <mc:Fallback xmlns="">
      <p:transition spd="slow" advTm="85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13"/>
                </p:tgtEl>
              </p:cMediaNode>
            </p:audio>
          </p:childTnLst>
        </p:cTn>
      </p:par>
    </p:tnLst>
    <p:bldLst>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4400" y="651600"/>
            <a:ext cx="9404723" cy="1400530"/>
          </a:xfrm>
        </p:spPr>
        <p:txBody>
          <a:bodyPr/>
          <a:lstStyle/>
          <a:p>
            <a:r>
              <a:rPr lang="en-GB" b="1" dirty="0" smtClean="0"/>
              <a:t>Other Considerations</a:t>
            </a:r>
            <a:endParaRPr lang="en-GB" b="1" dirty="0"/>
          </a:p>
        </p:txBody>
      </p:sp>
      <p:pic>
        <p:nvPicPr>
          <p:cNvPr id="4" name="Content Placeholder 3"/>
          <p:cNvPicPr>
            <a:picLocks noGrp="1"/>
          </p:cNvPicPr>
          <p:nvPr>
            <p:ph idx="1"/>
          </p:nvPr>
        </p:nvPicPr>
        <p:blipFill>
          <a:blip r:embed="rId5" cstate="print">
            <a:extLst>
              <a:ext uri="{28A0092B-C50C-407E-A947-70E740481C1C}">
                <a14:useLocalDpi xmlns:a14="http://schemas.microsoft.com/office/drawing/2010/main" val="0"/>
              </a:ext>
            </a:extLst>
          </a:blip>
          <a:stretch>
            <a:fillRect/>
          </a:stretch>
        </p:blipFill>
        <p:spPr>
          <a:xfrm>
            <a:off x="1361611" y="1532500"/>
            <a:ext cx="9000000" cy="4500000"/>
          </a:xfrm>
          <a:prstGeom prst="rect">
            <a:avLst/>
          </a:prstGeom>
        </p:spPr>
      </p:pic>
      <p:sp>
        <p:nvSpPr>
          <p:cNvPr id="5" name="TextBox 4"/>
          <p:cNvSpPr txBox="1"/>
          <p:nvPr/>
        </p:nvSpPr>
        <p:spPr>
          <a:xfrm>
            <a:off x="1361611" y="6060301"/>
            <a:ext cx="4804520" cy="276999"/>
          </a:xfrm>
          <a:prstGeom prst="rect">
            <a:avLst/>
          </a:prstGeom>
          <a:noFill/>
        </p:spPr>
        <p:txBody>
          <a:bodyPr wrap="none" rtlCol="0">
            <a:spAutoFit/>
          </a:bodyPr>
          <a:lstStyle/>
          <a:p>
            <a:r>
              <a:rPr lang="en-GB" sz="1200" dirty="0" smtClean="0"/>
              <a:t>Figure </a:t>
            </a:r>
            <a:r>
              <a:rPr lang="en-GB" sz="1200" dirty="0"/>
              <a:t>8</a:t>
            </a:r>
            <a:r>
              <a:rPr lang="en-GB" sz="1200" dirty="0" smtClean="0"/>
              <a:t>: Regulations and Rules Stock Photo (McDermott, 2011)</a:t>
            </a:r>
            <a:endParaRPr lang="en-GB" sz="1200" dirty="0"/>
          </a:p>
        </p:txBody>
      </p:sp>
      <p:pic>
        <p:nvPicPr>
          <p:cNvPr id="11" name="Audio 1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366500" y="6032500"/>
            <a:ext cx="609600" cy="609600"/>
          </a:xfrm>
          <a:prstGeom prst="rect">
            <a:avLst/>
          </a:prstGeom>
        </p:spPr>
      </p:pic>
      <p:sp>
        <p:nvSpPr>
          <p:cNvPr id="3" name="Footer Placeholder 2"/>
          <p:cNvSpPr>
            <a:spLocks noGrp="1"/>
          </p:cNvSpPr>
          <p:nvPr>
            <p:ph type="ftr" sz="quarter" idx="11"/>
          </p:nvPr>
        </p:nvSpPr>
        <p:spPr>
          <a:xfrm rot="5400000">
            <a:off x="8658000" y="3240000"/>
            <a:ext cx="5593080" cy="1608637"/>
          </a:xfrm>
        </p:spPr>
        <p:txBody>
          <a:bodyPr/>
          <a:lstStyle/>
          <a:p>
            <a:r>
              <a:rPr lang="en-GB" dirty="0" smtClean="0"/>
              <a:t>McDermott, M. (2011) Regulation of digital advertising in the UK. 21 April 2011. </a:t>
            </a:r>
            <a:r>
              <a:rPr lang="en-GB" i="1" dirty="0" smtClean="0"/>
              <a:t>Musings,</a:t>
            </a:r>
            <a:r>
              <a:rPr lang="en-GB" dirty="0" smtClean="0"/>
              <a:t> </a:t>
            </a:r>
            <a:r>
              <a:rPr lang="en-GB" i="1" dirty="0" smtClean="0"/>
              <a:t>Online Innovation, </a:t>
            </a:r>
            <a:r>
              <a:rPr lang="en-GB" i="1" dirty="0" err="1" smtClean="0"/>
              <a:t>Codegent</a:t>
            </a:r>
            <a:r>
              <a:rPr lang="en-GB" i="1" dirty="0" smtClean="0"/>
              <a:t> College</a:t>
            </a:r>
            <a:r>
              <a:rPr lang="en-GB" dirty="0" smtClean="0"/>
              <a:t>. Available from: https://www.codegent.com/blog/2011/4/regulation_of_digital_advertising_in_the_uk [Accessed 22 July 2022]. </a:t>
            </a:r>
            <a:endParaRPr lang="en-GB" dirty="0"/>
          </a:p>
        </p:txBody>
      </p:sp>
    </p:spTree>
    <p:custDataLst>
      <p:tags r:id="rId1"/>
    </p:custDataLst>
    <p:extLst>
      <p:ext uri="{BB962C8B-B14F-4D97-AF65-F5344CB8AC3E}">
        <p14:creationId xmlns:p14="http://schemas.microsoft.com/office/powerpoint/2010/main" val="928596476"/>
      </p:ext>
    </p:extLst>
  </p:cSld>
  <p:clrMapOvr>
    <a:masterClrMapping/>
  </p:clrMapOvr>
  <mc:AlternateContent xmlns:mc="http://schemas.openxmlformats.org/markup-compatibility/2006" xmlns:p14="http://schemas.microsoft.com/office/powerpoint/2010/main">
    <mc:Choice Requires="p14">
      <p:transition spd="slow" p14:dur="2000" advTm="148586"/>
    </mc:Choice>
    <mc:Fallback xmlns="">
      <p:transition spd="slow" advTm="148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5.9|1.3|1.4"/>
</p:tagLst>
</file>

<file path=ppt/tags/tag2.xml><?xml version="1.0" encoding="utf-8"?>
<p:tagLst xmlns:a="http://schemas.openxmlformats.org/drawingml/2006/main" xmlns:r="http://schemas.openxmlformats.org/officeDocument/2006/relationships" xmlns:p="http://schemas.openxmlformats.org/presentationml/2006/main">
  <p:tag name="TIMING" val="|5.1"/>
</p:tagLst>
</file>

<file path=ppt/tags/tag3.xml><?xml version="1.0" encoding="utf-8"?>
<p:tagLst xmlns:a="http://schemas.openxmlformats.org/drawingml/2006/main" xmlns:r="http://schemas.openxmlformats.org/officeDocument/2006/relationships" xmlns:p="http://schemas.openxmlformats.org/presentationml/2006/main">
  <p:tag name="TIMING" val="|26.4|1.5|1.6|1.8"/>
</p:tagLst>
</file>

<file path=ppt/tags/tag4.xml><?xml version="1.0" encoding="utf-8"?>
<p:tagLst xmlns:a="http://schemas.openxmlformats.org/drawingml/2006/main" xmlns:r="http://schemas.openxmlformats.org/officeDocument/2006/relationships" xmlns:p="http://schemas.openxmlformats.org/presentationml/2006/main">
  <p:tag name="TIMING" val="|123.4"/>
</p:tagLst>
</file>

<file path=ppt/tags/tag5.xml><?xml version="1.0" encoding="utf-8"?>
<p:tagLst xmlns:a="http://schemas.openxmlformats.org/drawingml/2006/main" xmlns:r="http://schemas.openxmlformats.org/officeDocument/2006/relationships" xmlns:p="http://schemas.openxmlformats.org/presentationml/2006/main">
  <p:tag name="TIMING" val="|123.4"/>
</p:tagLst>
</file>

<file path=ppt/tags/tag6.xml><?xml version="1.0" encoding="utf-8"?>
<p:tagLst xmlns:a="http://schemas.openxmlformats.org/drawingml/2006/main" xmlns:r="http://schemas.openxmlformats.org/officeDocument/2006/relationships" xmlns:p="http://schemas.openxmlformats.org/presentationml/2006/main">
  <p:tag name="TIMING" val="|4.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547</TotalTime>
  <Words>603</Words>
  <Application>Microsoft Office PowerPoint</Application>
  <PresentationFormat>Widescreen</PresentationFormat>
  <Paragraphs>61</Paragraphs>
  <Slides>11</Slides>
  <Notes>0</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Calibri</vt:lpstr>
      <vt:lpstr>Century Gothic</vt:lpstr>
      <vt:lpstr>Courier New</vt:lpstr>
      <vt:lpstr>Symbol</vt:lpstr>
      <vt:lpstr>Times New Roman</vt:lpstr>
      <vt:lpstr>Wingdings 3</vt:lpstr>
      <vt:lpstr>Ion</vt:lpstr>
      <vt:lpstr>Mitigations of an ASMIS  (Human Factors)</vt:lpstr>
      <vt:lpstr>IT Security Awareness Training</vt:lpstr>
      <vt:lpstr>PowerPoint Presentation</vt:lpstr>
      <vt:lpstr>Policies</vt:lpstr>
      <vt:lpstr>Mock Phishing Campaigns</vt:lpstr>
      <vt:lpstr>User Experience (UX) Design</vt:lpstr>
      <vt:lpstr>Legal, Social, and Ethical Considerations</vt:lpstr>
      <vt:lpstr>The Menlo Report:</vt:lpstr>
      <vt:lpstr>Other Considerations</vt:lpstr>
      <vt:lpstr>Conclusion</vt:lpstr>
      <vt:lpstr>Appendix - Mitigation Mapping </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Menlo Report: </dc:title>
  <dc:creator>Richard</dc:creator>
  <cp:lastModifiedBy>Richard</cp:lastModifiedBy>
  <cp:revision>141</cp:revision>
  <dcterms:created xsi:type="dcterms:W3CDTF">2022-07-14T21:06:21Z</dcterms:created>
  <dcterms:modified xsi:type="dcterms:W3CDTF">2022-07-22T22:50:55Z</dcterms:modified>
</cp:coreProperties>
</file>